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1"/>
  </p:sldMasterIdLst>
  <p:notesMasterIdLst>
    <p:notesMasterId r:id="rId14"/>
  </p:notesMasterIdLst>
  <p:sldIdLst>
    <p:sldId id="256" r:id="rId2"/>
    <p:sldId id="268" r:id="rId3"/>
    <p:sldId id="281" r:id="rId4"/>
    <p:sldId id="273" r:id="rId5"/>
    <p:sldId id="264" r:id="rId6"/>
    <p:sldId id="276" r:id="rId7"/>
    <p:sldId id="266" r:id="rId8"/>
    <p:sldId id="274" r:id="rId9"/>
    <p:sldId id="279" r:id="rId10"/>
    <p:sldId id="282" r:id="rId11"/>
    <p:sldId id="271" r:id="rId12"/>
    <p:sldId id="28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EDF846-6AD7-2746-B206-E65BE50ECCA6}" v="970" dt="2025-09-29T20:03:24.021"/>
    <p1510:client id="{8D552341-D34E-40F4-8C36-B7415351EA97}" v="27" dt="2025-09-29T19:40:06.410"/>
    <p1510:client id="{A78DDA8C-3B3F-43CF-44D9-4DB9560B63CE}" v="49" dt="2025-09-29T17:36:26.749"/>
    <p1510:client id="{EAB76B20-FA56-44EA-50FA-90B84AC649C2}" v="307" dt="2025-09-29T20:05:00.0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8"/>
  </p:normalViewPr>
  <p:slideViewPr>
    <p:cSldViewPr snapToGrid="0">
      <p:cViewPr>
        <p:scale>
          <a:sx n="67" d="100"/>
          <a:sy n="67" d="100"/>
        </p:scale>
        <p:origin x="1616" y="1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sv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8CDD4-6446-4491-86D9-6323A86E0FD4}" type="datetimeFigureOut">
              <a:t>10/1/25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239AF-CF11-4DFC-90B6-E9F4102646B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431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185BB-8B07-4DC9-86F3-2A225C777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261872"/>
            <a:ext cx="7638222" cy="2852928"/>
          </a:xfrm>
        </p:spPr>
        <p:txBody>
          <a:bodyPr anchor="b">
            <a:normAutofit/>
          </a:bodyPr>
          <a:lstStyle>
            <a:lvl1pPr algn="l">
              <a:lnSpc>
                <a:spcPct val="130000"/>
              </a:lnSpc>
              <a:defRPr sz="3600" spc="13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D496A-6E7A-4923-8ED5-B4164125D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200" y="4681728"/>
            <a:ext cx="7638222" cy="929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E3D20-43DC-4C14-8CFF-18545AED1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FC300-5AFC-418B-85FD-EFA94BD7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C7E81-ED3C-4DB0-8E74-AD2A87E6B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C817C9-850F-4FB6-B93B-CF3076C4A5C1}"/>
              </a:ext>
            </a:extLst>
          </p:cNvPr>
          <p:cNvGrpSpPr/>
          <p:nvPr/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8042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958AD-1CAD-45B3-B83D-DC9D33CD6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53F2E-0397-4423-8A88-D0059DEAF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ADDE1-7025-4FA9-822D-48168508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A73E0-F328-46DC-98BE-CA0981F75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52226-010C-494F-8BE8-BF91F3553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F89E9C4-9D18-4529-BC0C-68EAE507CDF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7DF5937-0C03-4786-AB62-3CF7CECB92D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AD93DB-2DB0-4B2D-884B-6EC453443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23125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C635D0-31D9-44E1-911D-F7D5D5400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53914" y="624313"/>
            <a:ext cx="2537986" cy="55097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7F9230-1FA4-439D-A800-B5F006F07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00100" y="624313"/>
            <a:ext cx="7816542" cy="55097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AB2A3-7055-43AF-8BAB-0A9B7444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A1821-A311-49CD-BCB4-B4BC8866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7C6A8-813A-486A-AA90-AB28935F2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8C7A17-06CC-442C-A876-A51B2B556508}"/>
              </a:ext>
            </a:extLst>
          </p:cNvPr>
          <p:cNvGrpSpPr/>
          <p:nvPr/>
        </p:nvGrpSpPr>
        <p:grpSpPr>
          <a:xfrm flipH="1" flipV="1">
            <a:off x="0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4C1798A-2980-4F34-8355-7BCB6B295322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D7542C-E4AE-488F-BC75-2E7ED8391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9380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25F8D-0421-4AEC-9C40-A13163EC8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37680-115A-411F-AEF6-4AC2096B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CC193-1304-4D0F-8331-14D4EC08E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455C1-CD32-4050-BAFF-51CC6B62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AF608-FF11-4CBE-B717-5D56AE67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52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BD23A02E-6DCF-427A-8CFD-281B2185C7F0}"/>
              </a:ext>
            </a:extLst>
          </p:cNvPr>
          <p:cNvSpPr/>
          <p:nvPr/>
        </p:nvSpPr>
        <p:spPr>
          <a:xfrm>
            <a:off x="3242985" y="511814"/>
            <a:ext cx="5706031" cy="570603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dist="165100" dir="2220000" algn="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6B4C32-F19C-44F3-8EF8-1F506D74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9192" y="1709738"/>
            <a:ext cx="4893617" cy="25538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89729-131C-4F78-9DAA-E9EE28EA9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2249" y="4540468"/>
            <a:ext cx="4067503" cy="11540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1" cap="all" spc="6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4E608-AC1F-41FB-974A-BD619C6C2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86158-8B03-45C3-891D-0357B198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3B054-E8A2-43FD-B0FB-B1CCFA4BC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05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4AA7-6D5A-402E-AD1A-880F2BDB7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32B6-F9D8-4A43-B52C-336CFAB00A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2976" y="2019299"/>
            <a:ext cx="4995019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0CDD9-5742-4A34-BA72-7CCA72D91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3718" y="2019299"/>
            <a:ext cx="5027954" cy="415766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2783AA-D2AB-4385-A91F-870CB6564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AAD9C-5CA2-4DA1-84D3-B1838979F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AB3C7-9574-47BC-932D-782BEE99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447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4C468-781B-4BC5-8DEA-B9EF2BF9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460" y="369168"/>
            <a:ext cx="10458729" cy="143981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7223F-48E4-491D-AB5D-5FC8A0C56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101" y="1843067"/>
            <a:ext cx="5007894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6B764-4B87-42FF-ABAA-69B07B88F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101" y="2505075"/>
            <a:ext cx="5007894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4357B9-406F-4BF9-B8FB-C53421EEF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6061" y="1843067"/>
            <a:ext cx="4994128" cy="66200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0462B-1939-4DAA-A7DD-6BDC95054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6061" y="2505075"/>
            <a:ext cx="499412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6C938B-C4C2-4FA9-85CA-9CD742CD7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AD8886-0D28-4D49-8D43-151D37E94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2FDDE8-E9F8-4B6C-9A40-829617A7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307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E3D8-6C35-428B-B2F2-251FDE10B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983769"/>
            <a:ext cx="10094770" cy="1180574"/>
          </a:xfrm>
          <a:solidFill>
            <a:schemeClr val="accent1">
              <a:lumMod val="20000"/>
              <a:lumOff val="80000"/>
            </a:schemeClr>
          </a:solidFill>
          <a:effectLst>
            <a:outerShdw dist="165100" dir="18900000" algn="bl" rotWithShape="0">
              <a:prstClr val="black"/>
            </a:outerShdw>
          </a:effectLst>
        </p:spPr>
        <p:txBody>
          <a:bodyPr/>
          <a:lstStyle>
            <a:lvl1pPr marL="18288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0B8015-E11A-42CA-AE88-7BD73F87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309078-34CA-45CD-B479-03906A26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03258-F989-47B2-A643-A60CD8A7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05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A2F31-48B6-40CE-A364-3CE73FD85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EEA00-F166-41EB-9331-CA99BB70F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B051F-F8FC-4FF6-9783-45F9FE7AC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30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8635-A5AF-48F4-8CD2-FB0E0111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5E0E-DCC0-4781-A608-962B1241B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9826" y="987425"/>
            <a:ext cx="604556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1F43E-3D50-4A1C-A289-B3D0DD0E7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70E3A-6639-4EA0-8305-C1899DAB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6AFD57-4189-42FB-B29E-96366E51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5E2EC-8483-4FBC-9D29-C19025FA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054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E581-A090-4AE9-9965-B06BDB52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t">
            <a:normAutofit/>
          </a:bodyPr>
          <a:lstStyle>
            <a:lvl1pPr>
              <a:defRPr sz="28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39DEF4-262F-4ACF-9B29-3D4B819E7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53969" y="987425"/>
            <a:ext cx="5694503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D7CBB-7A6F-441E-9072-2494B952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31273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59692-77BE-4A7D-AA70-635007A6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9A4DA-63AF-4D6A-98DB-E1D0AC74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B7958-B19B-4C23-A82F-DD4E4B91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850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6DAE1-1F65-43B8-A400-95E6DEED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1" y="365125"/>
            <a:ext cx="10357666" cy="14384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5C993-A44B-4C2D-818E-4C9000BB0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8662" y="2019299"/>
            <a:ext cx="10357666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21B6E-ECC6-47D0-9C14-812B746F1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5014" y="63420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A716-DEA9-48A9-A5BC-0F392D2B4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96200" y="6342042"/>
            <a:ext cx="34701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CB69E-A0E4-4558-9C62-4CD8CDD2A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6329" y="6342042"/>
            <a:ext cx="5262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6ECC43-D65E-4A7B-A76B-D278A2184166}"/>
              </a:ext>
            </a:extLst>
          </p:cNvPr>
          <p:cNvGrpSpPr/>
          <p:nvPr/>
        </p:nvGrpSpPr>
        <p:grpSpPr>
          <a:xfrm flipV="1">
            <a:off x="11626076" y="3551521"/>
            <a:ext cx="567782" cy="3306479"/>
            <a:chOff x="11619770" y="-2005"/>
            <a:chExt cx="567782" cy="3306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EE443C5-5AB9-407B-A8C3-011BB14FEF06}"/>
                </a:ext>
              </a:extLst>
            </p:cNvPr>
            <p:cNvSpPr/>
            <p:nvPr/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538C9FA-DA5E-4785-8F4A-CA481A3A6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39552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33" r:id="rId7"/>
    <p:sldLayoutId id="2147483729" r:id="rId8"/>
    <p:sldLayoutId id="2147483730" r:id="rId9"/>
    <p:sldLayoutId id="2147483731" r:id="rId10"/>
    <p:sldLayoutId id="2147483732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20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SzPct val="10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D3643A2-C7A3-4BF6-B486-443902504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9EF8FBA-A282-4B11-B85A-894F3CEFB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93D2B2-A094-9F63-FC72-FC139D2E0F8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43750"/>
          <a:stretch>
            <a:fillRect/>
          </a:stretch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1" y="1417983"/>
            <a:ext cx="6223552" cy="2902225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Skin Cancer Detection</a:t>
            </a:r>
            <a:br>
              <a:rPr lang="en-US">
                <a:solidFill>
                  <a:srgbClr val="FFFFFF"/>
                </a:solidFill>
              </a:rPr>
            </a:b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Milestone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1" y="4681728"/>
            <a:ext cx="4679674" cy="145237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solidFill>
                  <a:srgbClr val="FFFFFF"/>
                </a:solidFill>
              </a:rPr>
              <a:t>Nikiraj Konwar, Nicolas Rincon-Speranza, Lawson Darrow, Christian Stevens</a:t>
            </a:r>
          </a:p>
          <a:p>
            <a:pPr>
              <a:lnSpc>
                <a:spcPct val="120000"/>
              </a:lnSpc>
            </a:pPr>
            <a:r>
              <a:rPr lang="en-US" sz="1200">
                <a:solidFill>
                  <a:srgbClr val="FFFFFF"/>
                </a:solidFill>
              </a:rPr>
              <a:t>Faculty Advisor: Zahra Nematzadeh</a:t>
            </a:r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1E7A38B1-D1AF-46C0-A648-4F09838CB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446417" y="2940297"/>
            <a:ext cx="3745582" cy="3917703"/>
          </a:xfrm>
          <a:custGeom>
            <a:avLst/>
            <a:gdLst>
              <a:gd name="connsiteX0" fmla="*/ 0 w 1369143"/>
              <a:gd name="connsiteY0" fmla="*/ 0 h 1229160"/>
              <a:gd name="connsiteX1" fmla="*/ 1369143 w 1369143"/>
              <a:gd name="connsiteY1" fmla="*/ 0 h 1229160"/>
              <a:gd name="connsiteX2" fmla="*/ 1369143 w 1369143"/>
              <a:gd name="connsiteY2" fmla="*/ 1229160 h 1229160"/>
              <a:gd name="connsiteX3" fmla="*/ 0 w 1369143"/>
              <a:gd name="connsiteY3" fmla="*/ 1229160 h 1229160"/>
              <a:gd name="connsiteX4" fmla="*/ 0 w 1369143"/>
              <a:gd name="connsiteY4" fmla="*/ 0 h 1229160"/>
              <a:gd name="connsiteX0" fmla="*/ 0 w 1369143"/>
              <a:gd name="connsiteY0" fmla="*/ 0 h 1229160"/>
              <a:gd name="connsiteX1" fmla="*/ 1369143 w 1369143"/>
              <a:gd name="connsiteY1" fmla="*/ 0 h 1229160"/>
              <a:gd name="connsiteX2" fmla="*/ 0 w 1369143"/>
              <a:gd name="connsiteY2" fmla="*/ 1229160 h 1229160"/>
              <a:gd name="connsiteX3" fmla="*/ 0 w 1369143"/>
              <a:gd name="connsiteY3" fmla="*/ 0 h 1229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9143" h="1229160">
                <a:moveTo>
                  <a:pt x="0" y="0"/>
                </a:moveTo>
                <a:lnTo>
                  <a:pt x="1369143" y="0"/>
                </a:lnTo>
                <a:lnTo>
                  <a:pt x="0" y="12291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35">
            <a:extLst>
              <a:ext uri="{FF2B5EF4-FFF2-40B4-BE49-F238E27FC236}">
                <a16:creationId xmlns:a16="http://schemas.microsoft.com/office/drawing/2014/main" id="{042AC6AC-B644-4C7C-BEC7-E2B9E90FA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46417" y="2940297"/>
            <a:ext cx="3745582" cy="3917703"/>
          </a:xfrm>
          <a:custGeom>
            <a:avLst/>
            <a:gdLst>
              <a:gd name="connsiteX0" fmla="*/ 3745582 w 3745582"/>
              <a:gd name="connsiteY0" fmla="*/ 0 h 3917703"/>
              <a:gd name="connsiteX1" fmla="*/ 3745582 w 3745582"/>
              <a:gd name="connsiteY1" fmla="*/ 3917703 h 3917703"/>
              <a:gd name="connsiteX2" fmla="*/ 0 w 3745582"/>
              <a:gd name="connsiteY2" fmla="*/ 3917703 h 3917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582" h="3917703">
                <a:moveTo>
                  <a:pt x="3745582" y="0"/>
                </a:moveTo>
                <a:lnTo>
                  <a:pt x="3745582" y="3917703"/>
                </a:lnTo>
                <a:lnTo>
                  <a:pt x="0" y="3917703"/>
                </a:lnTo>
                <a:close/>
              </a:path>
            </a:pathLst>
          </a:custGeom>
          <a:blipFill dpi="0" rotWithShape="0">
            <a:blip r:embed="rId3">
              <a:alphaModFix amt="9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tile tx="0" ty="0" sx="40000" sy="4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E4D97-549B-7E63-B053-064F12C9F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572" y="-314497"/>
            <a:ext cx="10357666" cy="1438450"/>
          </a:xfrm>
        </p:spPr>
        <p:txBody>
          <a:bodyPr/>
          <a:lstStyle/>
          <a:p>
            <a:r>
              <a:rPr lang="en-US" dirty="0"/>
              <a:t>Model Demo</a:t>
            </a:r>
          </a:p>
        </p:txBody>
      </p:sp>
      <p:pic>
        <p:nvPicPr>
          <p:cNvPr id="7" name="model demo.mov">
            <a:hlinkClick r:id="" action="ppaction://media"/>
            <a:extLst>
              <a:ext uri="{FF2B5EF4-FFF2-40B4-BE49-F238E27FC236}">
                <a16:creationId xmlns:a16="http://schemas.microsoft.com/office/drawing/2014/main" id="{7BAFD5AB-3A39-D5AB-1805-228643332C0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52872"/>
          <a:stretch>
            <a:fillRect/>
          </a:stretch>
        </p:blipFill>
        <p:spPr>
          <a:xfrm>
            <a:off x="5152768" y="0"/>
            <a:ext cx="5745892" cy="68580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0BC22C-98ED-53E9-3774-7D2C2432158F}"/>
              </a:ext>
            </a:extLst>
          </p:cNvPr>
          <p:cNvSpPr txBox="1"/>
          <p:nvPr/>
        </p:nvSpPr>
        <p:spPr>
          <a:xfrm>
            <a:off x="432486" y="1433384"/>
            <a:ext cx="4127157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Two ”Hello World” demo’s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Simple_demo.py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4 random validation images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Initial prediction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Check for correctness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Simple_demo_v2.py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8 random test images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/>
              <a:t>Corresponding validation images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Validation (Ground Truth)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Prediction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Risk level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Inference time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Accuracy score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Recommendation</a:t>
            </a:r>
          </a:p>
        </p:txBody>
      </p:sp>
    </p:spTree>
    <p:extLst>
      <p:ext uri="{BB962C8B-B14F-4D97-AF65-F5344CB8AC3E}">
        <p14:creationId xmlns:p14="http://schemas.microsoft.com/office/powerpoint/2010/main" val="1497291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4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310FF-3543-2911-79AA-6C9FE6A48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0199" y="-203285"/>
            <a:ext cx="10357666" cy="1438450"/>
          </a:xfrm>
        </p:spPr>
        <p:txBody>
          <a:bodyPr/>
          <a:lstStyle/>
          <a:p>
            <a:r>
              <a:rPr lang="en-US" dirty="0"/>
              <a:t>Milestone 2 Task Matrix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4A9AF35-3747-C2BD-B8E1-6B292E5624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0592376"/>
              </p:ext>
            </p:extLst>
          </p:nvPr>
        </p:nvGraphicFramePr>
        <p:xfrm>
          <a:off x="1430199" y="1626920"/>
          <a:ext cx="7773180" cy="45727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54636">
                  <a:extLst>
                    <a:ext uri="{9D8B030D-6E8A-4147-A177-3AD203B41FA5}">
                      <a16:colId xmlns:a16="http://schemas.microsoft.com/office/drawing/2014/main" val="4274423654"/>
                    </a:ext>
                  </a:extLst>
                </a:gridCol>
                <a:gridCol w="1554636">
                  <a:extLst>
                    <a:ext uri="{9D8B030D-6E8A-4147-A177-3AD203B41FA5}">
                      <a16:colId xmlns:a16="http://schemas.microsoft.com/office/drawing/2014/main" val="4075197992"/>
                    </a:ext>
                  </a:extLst>
                </a:gridCol>
                <a:gridCol w="1554636">
                  <a:extLst>
                    <a:ext uri="{9D8B030D-6E8A-4147-A177-3AD203B41FA5}">
                      <a16:colId xmlns:a16="http://schemas.microsoft.com/office/drawing/2014/main" val="2074790148"/>
                    </a:ext>
                  </a:extLst>
                </a:gridCol>
                <a:gridCol w="1554636">
                  <a:extLst>
                    <a:ext uri="{9D8B030D-6E8A-4147-A177-3AD203B41FA5}">
                      <a16:colId xmlns:a16="http://schemas.microsoft.com/office/drawing/2014/main" val="3663354382"/>
                    </a:ext>
                  </a:extLst>
                </a:gridCol>
                <a:gridCol w="1554636">
                  <a:extLst>
                    <a:ext uri="{9D8B030D-6E8A-4147-A177-3AD203B41FA5}">
                      <a16:colId xmlns:a16="http://schemas.microsoft.com/office/drawing/2014/main" val="2689066628"/>
                    </a:ext>
                  </a:extLst>
                </a:gridCol>
              </a:tblGrid>
              <a:tr h="293181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 dirty="0">
                          <a:effectLst/>
                        </a:rPr>
                        <a:t>Task</a:t>
                      </a:r>
                      <a:endParaRPr lang="en-US" sz="1600" dirty="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Lawson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Nick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Christain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Nikiraj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extLst>
                  <a:ext uri="{0D108BD9-81ED-4DB2-BD59-A6C34878D82A}">
                    <a16:rowId xmlns:a16="http://schemas.microsoft.com/office/drawing/2014/main" val="4041031827"/>
                  </a:ext>
                </a:extLst>
              </a:tr>
              <a:tr h="970195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1. Implement, test, and demo image capture and upload feature with UI framing assistance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Lead development of capture and overlay module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Support testing with different image types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Validate consistency of captured images and report bugs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Document capture workflow and assist with debugging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extLst>
                  <a:ext uri="{0D108BD9-81ED-4DB2-BD59-A6C34878D82A}">
                    <a16:rowId xmlns:a16="http://schemas.microsoft.com/office/drawing/2014/main" val="2481075831"/>
                  </a:ext>
                </a:extLst>
              </a:tr>
              <a:tr h="1184232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2. Implement, test, and demo real-time AI-powered prediction feature (integrated TensorFlow Lite CNN model)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Lead integration of TFLite CNN into iPhone app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Assist with connecting preprocessing pipeline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Run performance tests on phone hardware (speed, memory usage)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Verify prediction outputs, confidence display, and error handling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extLst>
                  <a:ext uri="{0D108BD9-81ED-4DB2-BD59-A6C34878D82A}">
                    <a16:rowId xmlns:a16="http://schemas.microsoft.com/office/drawing/2014/main" val="3446894900"/>
                  </a:ext>
                </a:extLst>
              </a:tr>
              <a:tr h="1305914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3. Implement, test, and demo disclaimer and educational resource integration (user guidance, preventive info, professional links)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Support UI layout for disclaimers on phone screens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 dirty="0">
                          <a:effectLst/>
                        </a:rPr>
                        <a:t>Draft and refine disclaimer wording and educational text</a:t>
                      </a:r>
                      <a:endParaRPr lang="en-US" sz="1600" dirty="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Lead integration of disclaimers and resource links into the iOS app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Test readability, accessibility features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extLst>
                  <a:ext uri="{0D108BD9-81ED-4DB2-BD59-A6C34878D82A}">
                    <a16:rowId xmlns:a16="http://schemas.microsoft.com/office/drawing/2014/main" val="4227281886"/>
                  </a:ext>
                </a:extLst>
              </a:tr>
              <a:tr h="819187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4. Validate prototype with test images and document early usability findings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Run live demos on iPhones and gather user impressions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Lead writing of usability report with structured findings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Conduct systematic testing with edge-case images </a:t>
                      </a:r>
                      <a:endParaRPr lang="en-US" sz="1600">
                        <a:effectLst/>
                      </a:endParaRPr>
                    </a:p>
                  </a:txBody>
                  <a:tcPr marL="55794" marR="55794" marT="55794" marB="55794"/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000" u="none" strike="noStrike" dirty="0">
                          <a:effectLst/>
                        </a:rPr>
                        <a:t>Lead analysis of feedback and propose refinements for next milestone</a:t>
                      </a:r>
                      <a:endParaRPr lang="en-US" sz="1600" dirty="0">
                        <a:effectLst/>
                      </a:endParaRPr>
                    </a:p>
                  </a:txBody>
                  <a:tcPr marL="55794" marR="55794" marT="55794" marB="55794"/>
                </a:tc>
                <a:extLst>
                  <a:ext uri="{0D108BD9-81ED-4DB2-BD59-A6C34878D82A}">
                    <a16:rowId xmlns:a16="http://schemas.microsoft.com/office/drawing/2014/main" val="9020638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9304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0C817C9-850F-4FB6-B93B-CF3076C4A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567782" cy="3306479"/>
            <a:chOff x="11619770" y="-2005"/>
            <a:chExt cx="567782" cy="3306479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59433A8-B67D-4675-AFDE-131069A70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619770" y="373807"/>
              <a:ext cx="526228" cy="2930667"/>
            </a:xfrm>
            <a:custGeom>
              <a:avLst/>
              <a:gdLst>
                <a:gd name="connsiteX0" fmla="*/ 757287 w 757287"/>
                <a:gd name="connsiteY0" fmla="*/ 3694096 h 3694096"/>
                <a:gd name="connsiteX1" fmla="*/ 757287 w 757287"/>
                <a:gd name="connsiteY1" fmla="*/ 0 h 3694096"/>
                <a:gd name="connsiteX2" fmla="*/ 0 w 757287"/>
                <a:gd name="connsiteY2" fmla="*/ 0 h 3694096"/>
                <a:gd name="connsiteX3" fmla="*/ 0 w 757287"/>
                <a:gd name="connsiteY3" fmla="*/ 3686094 h 369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7287" h="3694096">
                  <a:moveTo>
                    <a:pt x="757287" y="3694096"/>
                  </a:moveTo>
                  <a:lnTo>
                    <a:pt x="757287" y="0"/>
                  </a:lnTo>
                  <a:lnTo>
                    <a:pt x="0" y="0"/>
                  </a:lnTo>
                  <a:lnTo>
                    <a:pt x="0" y="3686094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rcRect/>
              <a:tile tx="0" ty="0" sx="6000" sy="6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1CD1C45-6A4D-4237-B39C-2D58F401A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11980943" y="-2005"/>
              <a:ext cx="206609" cy="20213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63226DE-7000-4FAF-BE14-E3C3CE3737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233AC3-4E84-4387-AAFF-A500B445A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884" y="0"/>
            <a:ext cx="12196884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7">
            <a:extLst>
              <a:ext uri="{FF2B5EF4-FFF2-40B4-BE49-F238E27FC236}">
                <a16:creationId xmlns:a16="http://schemas.microsoft.com/office/drawing/2014/main" id="{000D408D-84C2-4911-89AE-8BBD2C54A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884" y="3058886"/>
            <a:ext cx="3831080" cy="3799114"/>
          </a:xfrm>
          <a:custGeom>
            <a:avLst/>
            <a:gdLst>
              <a:gd name="connsiteX0" fmla="*/ 0 w 6918934"/>
              <a:gd name="connsiteY0" fmla="*/ 0 h 6861203"/>
              <a:gd name="connsiteX1" fmla="*/ 6918934 w 6918934"/>
              <a:gd name="connsiteY1" fmla="*/ 0 h 6861203"/>
              <a:gd name="connsiteX2" fmla="*/ 6918934 w 6918934"/>
              <a:gd name="connsiteY2" fmla="*/ 6861203 h 6861203"/>
              <a:gd name="connsiteX3" fmla="*/ 0 w 6918934"/>
              <a:gd name="connsiteY3" fmla="*/ 6861203 h 6861203"/>
              <a:gd name="connsiteX4" fmla="*/ 0 w 6918934"/>
              <a:gd name="connsiteY4" fmla="*/ 0 h 6861203"/>
              <a:gd name="connsiteX0" fmla="*/ 0 w 6918934"/>
              <a:gd name="connsiteY0" fmla="*/ 0 h 6861203"/>
              <a:gd name="connsiteX1" fmla="*/ 6918934 w 6918934"/>
              <a:gd name="connsiteY1" fmla="*/ 6861203 h 6861203"/>
              <a:gd name="connsiteX2" fmla="*/ 0 w 6918934"/>
              <a:gd name="connsiteY2" fmla="*/ 6861203 h 6861203"/>
              <a:gd name="connsiteX3" fmla="*/ 0 w 6918934"/>
              <a:gd name="connsiteY3" fmla="*/ 0 h 6861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8934" h="6861203">
                <a:moveTo>
                  <a:pt x="0" y="0"/>
                </a:moveTo>
                <a:lnTo>
                  <a:pt x="6918934" y="6861203"/>
                </a:lnTo>
                <a:lnTo>
                  <a:pt x="0" y="686120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99C0D10-35E6-46AC-A9BC-C31599F54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71655" y="0"/>
            <a:ext cx="4920343" cy="4920343"/>
          </a:xfrm>
          <a:custGeom>
            <a:avLst/>
            <a:gdLst>
              <a:gd name="connsiteX0" fmla="*/ 0 w 4920343"/>
              <a:gd name="connsiteY0" fmla="*/ 0 h 4920343"/>
              <a:gd name="connsiteX1" fmla="*/ 4920343 w 4920343"/>
              <a:gd name="connsiteY1" fmla="*/ 0 h 4920343"/>
              <a:gd name="connsiteX2" fmla="*/ 4920343 w 4920343"/>
              <a:gd name="connsiteY2" fmla="*/ 4920343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20343" h="4920343">
                <a:moveTo>
                  <a:pt x="0" y="0"/>
                </a:moveTo>
                <a:lnTo>
                  <a:pt x="4920343" y="0"/>
                </a:lnTo>
                <a:lnTo>
                  <a:pt x="4920343" y="4920343"/>
                </a:lnTo>
                <a:close/>
              </a:path>
            </a:pathLst>
          </a:custGeom>
          <a:blipFill dpi="0" rotWithShape="0">
            <a:blip r:embed="rId4">
              <a:alphaModFix amt="99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tile tx="0" ty="0" sx="40000" sy="4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6259759-A9F9-4D41-AF92-198AAC53F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195" y="1374192"/>
            <a:ext cx="9443611" cy="4154323"/>
          </a:xfrm>
          <a:prstGeom prst="rect">
            <a:avLst/>
          </a:prstGeom>
          <a:ln w="38100">
            <a:noFill/>
          </a:ln>
          <a:effectLst>
            <a:outerShdw dist="1651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CAA094-0596-2654-FE71-450C3CC60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1985" y="1828800"/>
            <a:ext cx="7108031" cy="19359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3600" spc="13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39287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96B84-3CAF-2F4B-5681-F761FAAFE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62" y="285008"/>
            <a:ext cx="10357666" cy="1438450"/>
          </a:xfrm>
        </p:spPr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D8B4D-2445-8D52-F139-1B5B47108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62" y="2120019"/>
            <a:ext cx="10357666" cy="4114801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US" sz="2600" b="1" dirty="0">
                <a:ea typeface="+mj-lt"/>
                <a:cs typeface="+mj-lt"/>
              </a:rPr>
              <a:t>Functional</a:t>
            </a:r>
            <a:endParaRPr lang="en-US" sz="2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ea typeface="+mj-lt"/>
                <a:cs typeface="+mj-lt"/>
              </a:rPr>
              <a:t>Capture &amp; upload images with framing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ea typeface="+mj-lt"/>
                <a:cs typeface="+mj-lt"/>
              </a:rPr>
              <a:t>Classify lesion (benign/malignant) + confidence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ea typeface="+mj-lt"/>
                <a:cs typeface="+mj-lt"/>
              </a:rPr>
              <a:t>Show disclaimers &amp; educational resources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ea typeface="+mj-lt"/>
                <a:cs typeface="+mj-lt"/>
              </a:rPr>
              <a:t>Offline operation; no external storage</a:t>
            </a:r>
            <a:endParaRPr lang="en-US" dirty="0"/>
          </a:p>
          <a:p>
            <a:pPr marL="0" indent="0">
              <a:buNone/>
            </a:pPr>
            <a:r>
              <a:rPr lang="en-US" sz="2600" b="1" dirty="0">
                <a:ea typeface="+mj-lt"/>
                <a:cs typeface="+mj-lt"/>
              </a:rPr>
              <a:t>Non-Functional</a:t>
            </a:r>
            <a:endParaRPr lang="en-US" sz="2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ea typeface="+mj-lt"/>
                <a:cs typeface="+mj-lt"/>
              </a:rPr>
              <a:t>Predictions ≤ 5s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ea typeface="+mj-lt"/>
                <a:cs typeface="+mj-lt"/>
              </a:rPr>
              <a:t>On-device processing (privacy)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ea typeface="+mj-lt"/>
                <a:cs typeface="+mj-lt"/>
              </a:rPr>
              <a:t>Simple &amp; accessible UI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ea typeface="+mj-lt"/>
                <a:cs typeface="+mj-lt"/>
              </a:rPr>
              <a:t>Ethical compliance: </a:t>
            </a:r>
            <a:r>
              <a:rPr lang="en-US" i="1" dirty="0">
                <a:ea typeface="+mj-lt"/>
                <a:cs typeface="+mj-lt"/>
              </a:rPr>
              <a:t>not a diagnostic tool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691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D6E43-6F5F-6AA3-81C4-CDC6CC9CF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19407-6ADD-7831-3C09-AB377EA89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Python &amp; Dart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TensorFlow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NumPy, Pandas, Matplotlib, Pillow, </a:t>
            </a:r>
            <a:r>
              <a:rPr lang="en-US" dirty="0" err="1"/>
              <a:t>Keras</a:t>
            </a:r>
            <a:r>
              <a:rPr lang="en-US" dirty="0"/>
              <a:t>, </a:t>
            </a:r>
            <a:r>
              <a:rPr lang="en-US" dirty="0" err="1"/>
              <a:t>SciKit</a:t>
            </a:r>
            <a:r>
              <a:rPr lang="en-US" dirty="0"/>
              <a:t> Learn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Flutter (iOS &amp; Android)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Platform macOS</a:t>
            </a:r>
          </a:p>
        </p:txBody>
      </p:sp>
    </p:spTree>
    <p:extLst>
      <p:ext uri="{BB962C8B-B14F-4D97-AF65-F5344CB8AC3E}">
        <p14:creationId xmlns:p14="http://schemas.microsoft.com/office/powerpoint/2010/main" val="1530455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46BAA-C8A0-9684-C532-AA15C0C53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 1 Completion Matrix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C82C562-647E-2C7B-3972-CB7206E5C3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00122884"/>
              </p:ext>
            </p:extLst>
          </p:nvPr>
        </p:nvGraphicFramePr>
        <p:xfrm>
          <a:off x="2676092" y="2207338"/>
          <a:ext cx="6622803" cy="406633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48534">
                  <a:extLst>
                    <a:ext uri="{9D8B030D-6E8A-4147-A177-3AD203B41FA5}">
                      <a16:colId xmlns:a16="http://schemas.microsoft.com/office/drawing/2014/main" val="3122306639"/>
                    </a:ext>
                  </a:extLst>
                </a:gridCol>
                <a:gridCol w="948969">
                  <a:extLst>
                    <a:ext uri="{9D8B030D-6E8A-4147-A177-3AD203B41FA5}">
                      <a16:colId xmlns:a16="http://schemas.microsoft.com/office/drawing/2014/main" val="741729712"/>
                    </a:ext>
                  </a:extLst>
                </a:gridCol>
                <a:gridCol w="689251">
                  <a:extLst>
                    <a:ext uri="{9D8B030D-6E8A-4147-A177-3AD203B41FA5}">
                      <a16:colId xmlns:a16="http://schemas.microsoft.com/office/drawing/2014/main" val="1534344860"/>
                    </a:ext>
                  </a:extLst>
                </a:gridCol>
                <a:gridCol w="699240">
                  <a:extLst>
                    <a:ext uri="{9D8B030D-6E8A-4147-A177-3AD203B41FA5}">
                      <a16:colId xmlns:a16="http://schemas.microsoft.com/office/drawing/2014/main" val="2526817355"/>
                    </a:ext>
                  </a:extLst>
                </a:gridCol>
                <a:gridCol w="739197">
                  <a:extLst>
                    <a:ext uri="{9D8B030D-6E8A-4147-A177-3AD203B41FA5}">
                      <a16:colId xmlns:a16="http://schemas.microsoft.com/office/drawing/2014/main" val="1499225384"/>
                    </a:ext>
                  </a:extLst>
                </a:gridCol>
                <a:gridCol w="739197">
                  <a:extLst>
                    <a:ext uri="{9D8B030D-6E8A-4147-A177-3AD203B41FA5}">
                      <a16:colId xmlns:a16="http://schemas.microsoft.com/office/drawing/2014/main" val="4208371795"/>
                    </a:ext>
                  </a:extLst>
                </a:gridCol>
                <a:gridCol w="1458415">
                  <a:extLst>
                    <a:ext uri="{9D8B030D-6E8A-4147-A177-3AD203B41FA5}">
                      <a16:colId xmlns:a16="http://schemas.microsoft.com/office/drawing/2014/main" val="2816896580"/>
                    </a:ext>
                  </a:extLst>
                </a:gridCol>
              </a:tblGrid>
              <a:tr h="597577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Task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Completion 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Lawson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Nick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Christain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Nikiraj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 dirty="0">
                          <a:effectLst/>
                        </a:rPr>
                        <a:t>To do</a:t>
                      </a:r>
                      <a:endParaRPr lang="en-US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16612110"/>
                  </a:ext>
                </a:extLst>
              </a:tr>
              <a:tr h="524140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1. Investigate tools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25%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25%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25%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25%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none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401674678"/>
                  </a:ext>
                </a:extLst>
              </a:tr>
              <a:tr h="524140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2. Hello World demos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70%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none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78141065"/>
                  </a:ext>
                </a:extLst>
              </a:tr>
              <a:tr h="642144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3. Requirement Document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none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776789171"/>
                  </a:ext>
                </a:extLst>
              </a:tr>
              <a:tr h="597577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4. Design Document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 dirty="0">
                          <a:effectLst/>
                        </a:rPr>
                        <a:t>0%</a:t>
                      </a:r>
                      <a:endParaRPr lang="en-US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none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666241516"/>
                  </a:ext>
                </a:extLst>
              </a:tr>
              <a:tr h="392385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5. Test Plan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none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390602633"/>
                  </a:ext>
                </a:extLst>
              </a:tr>
              <a:tr h="788370"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6. Implement, test &amp; demo 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70%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>
                          <a:effectLst/>
                        </a:rPr>
                        <a:t>10%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buNone/>
                      </a:pPr>
                      <a:r>
                        <a:rPr lang="en-US" sz="1100" u="none" strike="noStrike" dirty="0">
                          <a:effectLst/>
                        </a:rPr>
                        <a:t>none </a:t>
                      </a:r>
                      <a:endParaRPr lang="en-US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200572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2036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A1AE-CA64-53DD-F64C-3E2457DDF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22727-1415-BA9E-0B52-29A078320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Test Case Scenarios for Functional Requirements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Capture lesion with camera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Upload from gallery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Navigate with guidance overlays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preprocessing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Image classification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Confidence display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Disclaimers</a:t>
            </a:r>
          </a:p>
        </p:txBody>
      </p:sp>
    </p:spTree>
    <p:extLst>
      <p:ext uri="{BB962C8B-B14F-4D97-AF65-F5344CB8AC3E}">
        <p14:creationId xmlns:p14="http://schemas.microsoft.com/office/powerpoint/2010/main" val="3505836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A1AE-CA64-53DD-F64C-3E2457DDF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22727-1415-BA9E-0B52-29A078320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Test Case Scenarios for Non-Functional Requirements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Latency &lt;5s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Local processing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Accessibility support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Error handling</a:t>
            </a:r>
          </a:p>
        </p:txBody>
      </p:sp>
    </p:spTree>
    <p:extLst>
      <p:ext uri="{BB962C8B-B14F-4D97-AF65-F5344CB8AC3E}">
        <p14:creationId xmlns:p14="http://schemas.microsoft.com/office/powerpoint/2010/main" val="639917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6129F-B409-4B38-D9C8-9C925C9B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Resolve Technical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7EB39-DD5A-EF2C-04D2-89FB68EBC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Improving model accuracy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augmentation, model synthesis, reinforcement learning, etc.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Specificity &amp; Sensitivity analysis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Inference time improvements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Image processing pipeline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Security best practices (authentication, encryption, etc.)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Mobile integrations for both iOS and Android</a:t>
            </a:r>
          </a:p>
        </p:txBody>
      </p:sp>
    </p:spTree>
    <p:extLst>
      <p:ext uri="{BB962C8B-B14F-4D97-AF65-F5344CB8AC3E}">
        <p14:creationId xmlns:p14="http://schemas.microsoft.com/office/powerpoint/2010/main" val="3091416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E28E7-E471-AA21-FC1A-C825C26CB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775" y="-203209"/>
            <a:ext cx="10357666" cy="1438450"/>
          </a:xfrm>
        </p:spPr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8692C4-AA3C-3871-08A6-79F114499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GB" sz="1200" dirty="0">
              <a:solidFill>
                <a:srgbClr val="0F1115"/>
              </a:solidFill>
            </a:endParaRPr>
          </a:p>
          <a:p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2C7420-9C15-6742-E5A3-036ECA1F530D}"/>
              </a:ext>
            </a:extLst>
          </p:cNvPr>
          <p:cNvSpPr txBox="1"/>
          <p:nvPr/>
        </p:nvSpPr>
        <p:spPr>
          <a:xfrm>
            <a:off x="545432" y="1892969"/>
            <a:ext cx="6946230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F1115"/>
                </a:solidFill>
                <a:cs typeface="Helvetica"/>
              </a:rPr>
              <a:t>The Skin Cancer Detection Mobile Application comprises four major subsystems that</a:t>
            </a:r>
            <a:r>
              <a:rPr lang="en-US" dirty="0"/>
              <a:t> </a:t>
            </a:r>
            <a:r>
              <a:rPr lang="en-US" dirty="0">
                <a:solidFill>
                  <a:srgbClr val="0F1115"/>
                </a:solidFill>
                <a:cs typeface="Helvetica"/>
              </a:rPr>
              <a:t>work collaboratively to deliver the complete user experience.</a:t>
            </a:r>
          </a:p>
          <a:p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F1115"/>
                </a:solidFill>
                <a:cs typeface="Helvetica"/>
              </a:rPr>
              <a:t>Image Capture Module</a:t>
            </a: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F1115"/>
                </a:solidFill>
                <a:cs typeface="Helvetica"/>
              </a:rPr>
              <a:t>Machine Learning Inference Engine</a:t>
            </a: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F1115"/>
                </a:solidFill>
                <a:cs typeface="Helvetica"/>
              </a:rPr>
              <a:t>Results Processing and Display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0F1115"/>
                </a:solidFill>
                <a:cs typeface="Helvetica"/>
              </a:rPr>
              <a:t>Data Management System</a:t>
            </a:r>
            <a:endParaRPr lang="en-US" dirty="0"/>
          </a:p>
          <a:p>
            <a:endParaRPr lang="en-US" dirty="0">
              <a:solidFill>
                <a:srgbClr val="0F1115"/>
              </a:solidFill>
              <a:latin typeface="Helvetica"/>
              <a:cs typeface="Helvetica"/>
            </a:endParaRPr>
          </a:p>
        </p:txBody>
      </p:sp>
      <p:pic>
        <p:nvPicPr>
          <p:cNvPr id="13" name="Picture 12" descr="A diagram of a computer component&#10;&#10;AI-generated content may be incorrect.">
            <a:extLst>
              <a:ext uri="{FF2B5EF4-FFF2-40B4-BE49-F238E27FC236}">
                <a16:creationId xmlns:a16="http://schemas.microsoft.com/office/drawing/2014/main" id="{C471B916-52CD-F424-597D-964D61E41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089" y="764056"/>
            <a:ext cx="3635811" cy="538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579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E28E7-E471-AA21-FC1A-C825C26CB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937" y="206237"/>
            <a:ext cx="10357666" cy="1438450"/>
          </a:xfrm>
        </p:spPr>
        <p:txBody>
          <a:bodyPr/>
          <a:lstStyle/>
          <a:p>
            <a:r>
              <a:rPr lang="en-US" dirty="0"/>
              <a:t>App Demo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5469B7-F837-F35E-C0D6-E83A00421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4671" y="2049707"/>
            <a:ext cx="3961046" cy="4114801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Flutter app interface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Camera button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Gallery access w/ image selection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Analysis (coming soon!)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  <p:pic>
        <p:nvPicPr>
          <p:cNvPr id="3" name="mobile app demo.mov">
            <a:hlinkClick r:id="" action="ppaction://media"/>
            <a:extLst>
              <a:ext uri="{FF2B5EF4-FFF2-40B4-BE49-F238E27FC236}">
                <a16:creationId xmlns:a16="http://schemas.microsoft.com/office/drawing/2014/main" id="{C2AE8A1F-3E4E-4FFC-9F84-A223BA6B27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73441"/>
          <a:stretch>
            <a:fillRect/>
          </a:stretch>
        </p:blipFill>
        <p:spPr>
          <a:xfrm>
            <a:off x="5818587" y="288470"/>
            <a:ext cx="2965623" cy="628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882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VeniceBeachVTI">
  <a:themeElements>
    <a:clrScheme name="Venice Beach">
      <a:dk1>
        <a:sysClr val="windowText" lastClr="000000"/>
      </a:dk1>
      <a:lt1>
        <a:sysClr val="window" lastClr="FFFFFF"/>
      </a:lt1>
      <a:dk2>
        <a:srgbClr val="2B3E3D"/>
      </a:dk2>
      <a:lt2>
        <a:srgbClr val="FEF3EB"/>
      </a:lt2>
      <a:accent1>
        <a:srgbClr val="FE8542"/>
      </a:accent1>
      <a:accent2>
        <a:srgbClr val="EC6D60"/>
      </a:accent2>
      <a:accent3>
        <a:srgbClr val="CDA32B"/>
      </a:accent3>
      <a:accent4>
        <a:srgbClr val="EE66A7"/>
      </a:accent4>
      <a:accent5>
        <a:srgbClr val="EA5F48"/>
      </a:accent5>
      <a:accent6>
        <a:srgbClr val="C8466B"/>
      </a:accent6>
      <a:hlink>
        <a:srgbClr val="E46153"/>
      </a:hlink>
      <a:folHlink>
        <a:srgbClr val="CF63B0"/>
      </a:folHlink>
    </a:clrScheme>
    <a:fontScheme name="Avenir 1">
      <a:majorFont>
        <a:latin typeface="Avenir Next LT Pro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niceBeachVTI" id="{69839BBA-F383-4FFD-B56A-E36ACE43E09D}" vid="{060D2740-A69C-444A-B833-E03D333ADD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</TotalTime>
  <Words>605</Words>
  <Application>Microsoft Macintosh PowerPoint</Application>
  <PresentationFormat>Widescreen</PresentationFormat>
  <Paragraphs>148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Avenir Next LT Pro</vt:lpstr>
      <vt:lpstr>Avenir Next LT Pro Light</vt:lpstr>
      <vt:lpstr>Calibri</vt:lpstr>
      <vt:lpstr>Courier New</vt:lpstr>
      <vt:lpstr>Helvetica</vt:lpstr>
      <vt:lpstr>VeniceBeachVTI</vt:lpstr>
      <vt:lpstr>Skin Cancer Detection  Milestone 1</vt:lpstr>
      <vt:lpstr>Requirements</vt:lpstr>
      <vt:lpstr>Tool selection</vt:lpstr>
      <vt:lpstr>Milestone 1 Completion Matrix</vt:lpstr>
      <vt:lpstr>Test Plan</vt:lpstr>
      <vt:lpstr>Test Plan</vt:lpstr>
      <vt:lpstr>Resolve Technical Challenges</vt:lpstr>
      <vt:lpstr>System Overview</vt:lpstr>
      <vt:lpstr>App Demo</vt:lpstr>
      <vt:lpstr>Model Demo</vt:lpstr>
      <vt:lpstr>Milestone 2 Task Matrix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 Cancer Detection</dc:title>
  <dc:creator/>
  <cp:lastModifiedBy>Nikiraj Konwar</cp:lastModifiedBy>
  <cp:revision>241</cp:revision>
  <dcterms:created xsi:type="dcterms:W3CDTF">2025-09-03T15:03:35Z</dcterms:created>
  <dcterms:modified xsi:type="dcterms:W3CDTF">2025-10-01T17:49:57Z</dcterms:modified>
</cp:coreProperties>
</file>